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2"/>
    <p:restoredTop sz="94694"/>
  </p:normalViewPr>
  <p:slideViewPr>
    <p:cSldViewPr snapToGrid="0" snapToObjects="1">
      <p:cViewPr varScale="1">
        <p:scale>
          <a:sx n="75" d="100"/>
          <a:sy n="75" d="100"/>
        </p:scale>
        <p:origin x="168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674"/>
            <a:ext cx="2743200" cy="365125"/>
          </a:xfrm>
        </p:spPr>
        <p:txBody>
          <a:bodyPr/>
          <a:lstStyle/>
          <a:p>
            <a:fld id="{3B9F5231-98CD-FD43-90CA-F08E4F8F3B00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C81E-55A7-FB46-AB94-57D5D80D6174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B8662-F40A-F548-B7EC-C97563D46899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9C4-A50F-4645-A095-5EA0DBD36DD4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9D173-962E-DA4D-BB23-0EFE54877696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74F7-5C86-5745-943C-D83D6835241F}" type="datetime3">
              <a:rPr lang="en-US" smtClean="0"/>
              <a:t>22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C736-1BAF-4143-B9C5-C75EEFB402E1}" type="datetime3">
              <a:rPr lang="en-US" smtClean="0"/>
              <a:t>22 January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46A6-5ADF-0742-83AC-D207C1D9D3A6}" type="datetime3">
              <a:rPr lang="en-US" smtClean="0"/>
              <a:t>22 January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1541-97D0-B546-B357-28662A77DA42}" type="datetime3">
              <a:rPr lang="en-US" smtClean="0"/>
              <a:t>22 January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9B71-AFA1-854A-98A0-A6BF66CDA165}" type="datetime3">
              <a:rPr lang="en-US" smtClean="0"/>
              <a:t>22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385A1-24F1-6945-8186-924E1390AD31}" type="datetime3">
              <a:rPr lang="en-US" smtClean="0"/>
              <a:t>22 January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4B77C-DF42-3448-AC82-C5EF04DBEB4C}" type="datetime3">
              <a:rPr lang="en-US" smtClean="0"/>
              <a:t>22 January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2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Numerical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/>
              <a:t>CSE 13S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BD31A-AE17-C54D-BF98-7BABD991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0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A64DB-F3AB-C043-A3CE-E0129ED5A856}"/>
              </a:ext>
            </a:extLst>
          </p:cNvPr>
          <p:cNvSpPr txBox="1"/>
          <p:nvPr/>
        </p:nvSpPr>
        <p:spPr>
          <a:xfrm>
            <a:off x="4038600" y="5898756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Joseph-Louis Lagrange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60FFA8-2303-2740-AECE-A2C2C9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C90C2-AA58-1B47-9F94-A64AC1F8326C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/>
                  <a:t>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What do we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It is:</a:t>
                </a:r>
              </a:p>
              <a:p>
                <a:pPr lvl="2"/>
                <a:r>
                  <a:rPr lang="en-US" sz="1800" dirty="0"/>
                  <a:t>Periodic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[−2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meaning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Infinitely differentiable, making a good candidate for a Taylor series. </a:t>
                </a:r>
              </a:p>
              <a:p>
                <a:pPr lvl="2"/>
                <a:endParaRPr lang="en-US" sz="1800" dirty="0"/>
              </a:p>
              <a:p>
                <a:r>
                  <a:rPr lang="en-US" sz="1800" dirty="0"/>
                  <a:t>Where shall we center it? How about right in the middle, at </a:t>
                </a:r>
                <a:r>
                  <a:rPr lang="en-US" sz="1800" i="1" dirty="0"/>
                  <a:t>zero</a:t>
                </a:r>
                <a:r>
                  <a:rPr lang="en-US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5040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362880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39916800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Is that good enough?</a:t>
                </a:r>
              </a:p>
              <a:p>
                <a:pPr lvl="1"/>
                <a:r>
                  <a:rPr lang="en-US" sz="1800" b="0" dirty="0">
                    <a:ea typeface="Cambria Math" panose="02040503050406030204" pitchFamily="18" charset="0"/>
                  </a:rPr>
                  <a:t>It depends on how close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to zero.</a:t>
                </a:r>
              </a:p>
              <a:p>
                <a:pPr lvl="1"/>
                <a:r>
                  <a:rPr lang="en-US" sz="1800" dirty="0">
                    <a:ea typeface="Cambria Math" panose="02040503050406030204" pitchFamily="18" charset="0"/>
                  </a:rPr>
                  <a:t>In general, you will need more terms.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  <a:blipFill>
                <a:blip r:embed="rId3"/>
                <a:stretch>
                  <a:fillRect l="-563" t="-1718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D4B1A-FEDF-0447-8B80-0506E0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2330" y="647955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7DBA-1983-624E-B8B0-97A20B65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030" y="6350238"/>
            <a:ext cx="674497" cy="365125"/>
          </a:xfrm>
          <a:prstGeom prst="ellipse">
            <a:avLst/>
          </a:prstGeom>
          <a:solidFill>
            <a:srgbClr val="59595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859173-F89E-6946-9C76-34678E67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45A0A-6C7B-2840-B675-301A6A0A7534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8A99-9AA0-1949-AD3A-28DE02F9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Computing the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We skip even numbered terms, and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The sign of the terms </a:t>
                </a:r>
                <a:r>
                  <a:rPr lang="en-US" sz="2000" i="1">
                    <a:solidFill>
                      <a:schemeClr val="bg1"/>
                    </a:solidFill>
                  </a:rPr>
                  <a:t>alternate</a:t>
                </a:r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Before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do not forget to remove extra factors of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How many terms do we need?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B40FDFD-1768-C646-8119-B215882E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61" y="2066163"/>
            <a:ext cx="7317244" cy="27256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6F47B-342F-DC46-BA80-7C52BFF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95248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5758-10D5-A749-86D3-AF22A5F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95248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BDEFC-DA6D-6E47-97B2-83DBB5E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6D72-6E7E-F84D-A712-49C8E2992C81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0C15-4219-2B40-9B36-4B4A0F49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Padé</a:t>
            </a:r>
            <a:r>
              <a:rPr lang="en-US" dirty="0"/>
              <a:t> Approximants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88" y="2279018"/>
                <a:ext cx="6025532" cy="3865304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</a:rPr>
                  <a:t>A </a:t>
                </a:r>
                <a:r>
                  <a:rPr lang="en-US" sz="1800" i="1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Approximant </a:t>
                </a:r>
                <a:r>
                  <a:rPr lang="en-US" sz="1800" dirty="0">
                    <a:latin typeface="Cambria Math" panose="02040503050406030204" pitchFamily="18" charset="0"/>
                  </a:rPr>
                  <a:t>is the ratio of two polynomials that correspond to a series but is easier to compute and fit better around the center.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 term Taylor series results in the </a:t>
                </a:r>
                <a:r>
                  <a:rPr lang="en-US" sz="1800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800" dirty="0">
                    <a:latin typeface="Cambria Math" panose="02040503050406030204" pitchFamily="18" charset="0"/>
                  </a:rPr>
                  <a:t> approximant:</a:t>
                </a:r>
              </a:p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(62077121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7479608290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242757835320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1727021696400)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=75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+5460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+166320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r>
                  <a:rPr lang="en-US" sz="2000" dirty="0"/>
                  <a:t>How do I find them?</a:t>
                </a:r>
              </a:p>
              <a:p>
                <a:pPr lvl="1"/>
                <a:r>
                  <a:rPr lang="en-US" sz="1600" dirty="0"/>
                  <a:t>Take a course on numerical methods.</a:t>
                </a:r>
              </a:p>
              <a:p>
                <a:pPr lvl="1"/>
                <a:r>
                  <a:rPr lang="en-US" sz="1600" dirty="0"/>
                  <a:t>Look them up in old 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88" y="2279018"/>
                <a:ext cx="6025532" cy="3865304"/>
              </a:xfrm>
              <a:blipFill>
                <a:blip r:embed="rId2"/>
                <a:stretch>
                  <a:fillRect l="-630" t="-1634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6E8A8DA1-36D3-454C-B609-4457AC318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621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3BA16-DC39-5341-81F4-9EC70FB78989}"/>
              </a:ext>
            </a:extLst>
          </p:cNvPr>
          <p:cNvSpPr txBox="1"/>
          <p:nvPr/>
        </p:nvSpPr>
        <p:spPr>
          <a:xfrm>
            <a:off x="9387390" y="5999357"/>
            <a:ext cx="1304692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Henri </a:t>
            </a:r>
            <a:r>
              <a:rPr lang="en-US" dirty="0" err="1"/>
              <a:t>Padé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7C55-C150-2444-969C-CE41F6C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19BFE-3EA5-4C45-9D41-0F6811D7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AF932B-FCB1-4642-9171-2CC50FF2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700E-1879-704D-8434-B579673F0EE8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81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BCE74-5DD5-7347-8FAF-6C1E809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happens if the series converges too slowly?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Here is the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It converges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slowly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close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We can do a little algebra, and remember that: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But still, it will converge far too slowly. What can we do?</a:t>
                </a:r>
              </a:p>
              <a:p>
                <a:r>
                  <a:rPr lang="en-US" sz="2000" dirty="0"/>
                  <a:t>We recall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dirty="0"/>
                  <a:t>And so we will </a:t>
                </a:r>
                <a:r>
                  <a:rPr lang="en-US" sz="2000" i="1" dirty="0"/>
                  <a:t>invert</a:t>
                </a:r>
                <a:r>
                  <a:rPr lang="en-US" sz="2000" dirty="0"/>
                  <a:t> the exponential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90ECB-16F0-A045-AA28-CB6E4DFF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D09-4381-C447-A794-0CA29E8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291F95-E1DF-4441-8190-D60783CE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B20BF-C15A-AA44-A1A2-AC5036320591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Newton’s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7757" y="1773816"/>
                <a:ext cx="5243454" cy="4145070"/>
              </a:xfrm>
            </p:spPr>
            <p:txBody>
              <a:bodyPr>
                <a:norm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</a:rPr>
                  <a:t>Newton’s formula provides a linear approximation </a:t>
                </a:r>
                <a:r>
                  <a:rPr lang="en-US" sz="2000" dirty="0">
                    <a:latin typeface="Cambria Math" panose="02040503050406030204" pitchFamily="18" charset="0"/>
                  </a:rPr>
                  <a:t>of the function.</a:t>
                </a:r>
              </a:p>
              <a:p>
                <a:r>
                  <a:rPr lang="en-US" sz="2000" b="0" dirty="0">
                    <a:latin typeface="Cambria Math" panose="020405030504060302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b="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b="0" dirty="0"/>
                  <a:t>We iterate this equation until our answer is </a:t>
                </a:r>
                <a:r>
                  <a:rPr lang="en-US" sz="2000" b="0" i="1" dirty="0"/>
                  <a:t>close</a:t>
                </a:r>
                <a:r>
                  <a:rPr lang="en-US" sz="2000" b="0" dirty="0"/>
                  <a:t> </a:t>
                </a:r>
                <a:r>
                  <a:rPr lang="en-US" sz="2000" b="0" i="1" dirty="0"/>
                  <a:t>enough</a:t>
                </a:r>
                <a:r>
                  <a:rPr lang="en-US" sz="2000" b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For details, ask your calculus professor!</a:t>
                </a:r>
              </a:p>
              <a:p>
                <a:pPr lvl="1"/>
                <a:r>
                  <a:rPr lang="en-US" sz="2000" dirty="0"/>
                  <a:t>You can get very deep very quickly!</a:t>
                </a:r>
              </a:p>
            </p:txBody>
          </p:sp>
        </mc:Choice>
        <mc:Fallback xmlns="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757" y="1773816"/>
                <a:ext cx="5243454" cy="4145070"/>
              </a:xfrm>
              <a:blipFill>
                <a:blip r:embed="rId3"/>
                <a:stretch>
                  <a:fillRect l="-966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7C5360B1-41BB-9343-A5EA-199A7857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05" y="1773816"/>
            <a:ext cx="6597355" cy="33316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311A-832D-A04A-8622-E6E16250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D069-8110-244D-8AE4-A8D437C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35A20A-FE63-D14F-815B-BA969543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E45CE-D780-734A-A4FF-6B7D403A9813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using a Newton Iterate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Sir Isaac Newton comes to the rescue again.</a:t>
                </a:r>
              </a:p>
              <a:p>
                <a:r>
                  <a:rPr lang="en-US" sz="2000" dirty="0"/>
                  <a:t>We use this iterate: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As before, we iterate until the approximation is </a:t>
                </a:r>
                <a:r>
                  <a:rPr lang="en-US" sz="2000" i="1" dirty="0"/>
                  <a:t>good enough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1026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74F26-99A4-A742-B1DA-0BD6FD3E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3" y="1777140"/>
            <a:ext cx="6816938" cy="4175374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23B544B-E72E-8C46-A0F3-B91C1312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18" y="4408618"/>
            <a:ext cx="1454524" cy="200112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B268-FE78-C342-804C-AB3135C3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7DE3-DAB0-2B4B-9B84-331B1AF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E8B075-0BCC-D74A-9207-DA88818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1604-446A-7C4D-9466-3F1BF4DE832C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5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8DC0-D4D3-9A4D-8B18-581F2115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CA1-C5D8-EE46-A501-3548E87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Floating point numbers are </a:t>
            </a:r>
            <a:r>
              <a:rPr lang="en-US" sz="1800" i="1" dirty="0"/>
              <a:t>not</a:t>
            </a:r>
            <a:r>
              <a:rPr lang="en-US" sz="1800" dirty="0"/>
              <a:t> real numbers.</a:t>
            </a:r>
          </a:p>
          <a:p>
            <a:r>
              <a:rPr lang="en-US" sz="1800" dirty="0"/>
              <a:t>We need to take care when working with floating point </a:t>
            </a:r>
            <a:r>
              <a:rPr lang="en-US" sz="1800"/>
              <a:t>numbers due </a:t>
            </a:r>
            <a:r>
              <a:rPr lang="en-US" sz="1800" dirty="0"/>
              <a:t>to limited precision.</a:t>
            </a:r>
          </a:p>
          <a:p>
            <a:pPr lvl="1"/>
            <a:r>
              <a:rPr lang="en-US" sz="1800" dirty="0"/>
              <a:t>For example, subtracting two numbers of very different magnitudes can lose precision.</a:t>
            </a:r>
          </a:p>
          <a:p>
            <a:pPr lvl="1"/>
            <a:endParaRPr lang="en-US" sz="1800" dirty="0"/>
          </a:p>
          <a:p>
            <a:r>
              <a:rPr lang="en-US" sz="1800" dirty="0"/>
              <a:t>A Taylor series can approximate an infinitely differentiable function to arbitrary precision, but:</a:t>
            </a:r>
          </a:p>
          <a:p>
            <a:pPr lvl="1"/>
            <a:r>
              <a:rPr lang="en-US" sz="1800" dirty="0"/>
              <a:t>Often the series converges too slowly to be useful.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4E32512-1400-AE45-89D6-85559E586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" r="313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45A8-D78A-4645-977B-D897C20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1" y="6199632"/>
            <a:ext cx="3867496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62BCFC-9EEE-F94B-906C-DBC294B193B2}" type="datetime3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 January 2020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5192-1ED8-7644-86B0-E6C4E637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4F98-9232-5041-B4D8-D3DB1764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65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4D17-1BEA-3E44-808C-B8D9C78D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What should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01CC-17F8-D240-98F6-C1DED4E0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24" y="2279017"/>
            <a:ext cx="5609220" cy="3775657"/>
          </a:xfrm>
        </p:spPr>
        <p:txBody>
          <a:bodyPr anchor="t">
            <a:normAutofit/>
          </a:bodyPr>
          <a:lstStyle/>
          <a:p>
            <a:r>
              <a:rPr lang="en-US" sz="2000" dirty="0"/>
              <a:t>Use a good library when you can.</a:t>
            </a:r>
          </a:p>
          <a:p>
            <a:r>
              <a:rPr lang="en-US" sz="2000" dirty="0"/>
              <a:t>Be cognizant of the difference between floating point and real numbers.</a:t>
            </a:r>
          </a:p>
          <a:p>
            <a:pPr lvl="1"/>
            <a:r>
              <a:rPr lang="en-US" sz="2000" i="1" dirty="0"/>
              <a:t>Real</a:t>
            </a:r>
            <a:r>
              <a:rPr lang="en-US" sz="2000" dirty="0"/>
              <a:t> numbers are </a:t>
            </a:r>
            <a:r>
              <a:rPr lang="en-US" sz="2000" i="1" dirty="0"/>
              <a:t>all</a:t>
            </a:r>
            <a:r>
              <a:rPr lang="en-US" sz="2000" dirty="0"/>
              <a:t> of the numbers, </a:t>
            </a:r>
            <a:r>
              <a:rPr lang="en-US" sz="2000" i="1" dirty="0"/>
              <a:t>rational</a:t>
            </a:r>
            <a:r>
              <a:rPr lang="en-US" sz="2000" dirty="0"/>
              <a:t> numbers are a subset of the reals, and </a:t>
            </a:r>
            <a:r>
              <a:rPr lang="en-US" sz="2000" i="1" dirty="0"/>
              <a:t>floating point </a:t>
            </a:r>
            <a:r>
              <a:rPr lang="en-US" sz="2000" dirty="0"/>
              <a:t>numbers are a subset of the </a:t>
            </a:r>
            <a:r>
              <a:rPr lang="en-US" sz="2000" dirty="0" err="1"/>
              <a:t>rationals</a:t>
            </a:r>
            <a:r>
              <a:rPr lang="en-US" sz="2000" dirty="0"/>
              <a:t>.</a:t>
            </a:r>
          </a:p>
          <a:p>
            <a:r>
              <a:rPr lang="en-US" sz="2000" dirty="0"/>
              <a:t>If you forget that they are different, you </a:t>
            </a:r>
            <a:r>
              <a:rPr lang="en-US" sz="2000" i="1" dirty="0"/>
              <a:t>will</a:t>
            </a:r>
            <a:r>
              <a:rPr lang="en-US" sz="2000" dirty="0"/>
              <a:t> get incorrect answers.</a:t>
            </a:r>
          </a:p>
          <a:p>
            <a:r>
              <a:rPr lang="en-US" sz="2000" dirty="0"/>
              <a:t>Understand that all of the special functions we have discussed are </a:t>
            </a:r>
            <a:r>
              <a:rPr lang="en-US" sz="2000" i="1" dirty="0"/>
              <a:t>approximations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92A95-A85A-B44C-869A-94F46238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4" r="2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C352D-0F4E-1F41-8070-BD1B348D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41CE-5483-A84A-8BED-6A5DA131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F2168-73F4-FA41-899D-D8446A82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194A1-6C94-F44C-8782-2C34E3D9DD26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6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77CD-4FF9-DF4B-BB7D-A9342B6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Arithmetic Operations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3EDC-2017-D941-8F47-926DA7C1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Computers can only do basic operations such as </a:t>
            </a:r>
            <a:r>
              <a:rPr lang="en-US" sz="2200" i="1" dirty="0"/>
              <a:t>addition</a:t>
            </a:r>
            <a:r>
              <a:rPr lang="en-US" sz="2200" dirty="0"/>
              <a:t>, </a:t>
            </a:r>
            <a:r>
              <a:rPr lang="en-US" sz="2200" i="1" dirty="0"/>
              <a:t>subtraction</a:t>
            </a:r>
            <a:r>
              <a:rPr lang="en-US" sz="2200" dirty="0"/>
              <a:t>, </a:t>
            </a:r>
            <a:r>
              <a:rPr lang="en-US" sz="2200" i="1" dirty="0"/>
              <a:t>multiplication</a:t>
            </a:r>
            <a:r>
              <a:rPr lang="en-US" sz="2200" dirty="0"/>
              <a:t> and </a:t>
            </a:r>
            <a:r>
              <a:rPr lang="en-US" sz="2200" i="1" dirty="0"/>
              <a:t>division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Multiplication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addition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Division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subtraction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Addition is little more than </a:t>
            </a:r>
            <a:r>
              <a:rPr lang="en-US" sz="2200" i="1" dirty="0"/>
              <a:t>exclusive-</a:t>
            </a:r>
            <a:r>
              <a:rPr lang="en-US" sz="2200" i="1" dirty="0" err="1"/>
              <a:t>xor</a:t>
            </a:r>
            <a:endParaRPr lang="en-US" sz="2200" i="1" dirty="0"/>
          </a:p>
          <a:p>
            <a:r>
              <a:rPr lang="en-US" sz="2200" dirty="0"/>
              <a:t>What about trigonometric functions?</a:t>
            </a:r>
          </a:p>
          <a:p>
            <a:pPr lvl="1"/>
            <a:r>
              <a:rPr lang="en-US" sz="2200" dirty="0"/>
              <a:t>Some processors do them internally, but they are still using the basic operations.</a:t>
            </a:r>
          </a:p>
          <a:p>
            <a:r>
              <a:rPr lang="en-US" sz="2200" dirty="0"/>
              <a:t>What about integrals? What about transforms? What about …?</a:t>
            </a:r>
          </a:p>
          <a:p>
            <a:pPr lvl="1"/>
            <a:r>
              <a:rPr lang="en-US" sz="2200" dirty="0"/>
              <a:t>These are in the realm of </a:t>
            </a:r>
            <a:r>
              <a:rPr lang="en-US" sz="2200" i="1" dirty="0"/>
              <a:t>numerical methods</a:t>
            </a:r>
            <a:r>
              <a:rPr lang="en-US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0FCA7-C583-4948-A843-34AF5647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B26F-0E41-4645-AE4F-0D883A96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31D8F3-8616-574E-BBEA-F37B0077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49E8-94CD-B247-A55C-D704AB894E52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Absolute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That’s an easy one: abs(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) = if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&lt; 0 then –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else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Should I just write the code?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depends… Most mathematical libraries have families of absolute value functions that depend on the data type.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may be faster to let the compiler or the mathematics library do it, since as in the case of floating point it may be just clearing a 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CEC6-BB39-6548-8B81-0798A73C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3194" y="6491260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14A61-F511-BD46-B1D0-BE9B5D1F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155A-3360-CD45-B98C-D2E908D3172D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37B05-EDAD-A34B-8B39-BA9858ED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the man page!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7AF47-AE90-374C-82CD-C30F4B79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8" y="1016805"/>
            <a:ext cx="8108218" cy="48243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D4F2-4914-BB42-B2EA-323CA35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EBF1-2D3E-3841-A567-144EAA15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2EA6-9A26-5A40-9C43-75F71EAA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C84E-1428-9E4D-9108-3ADFA0C30B40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0B56-65ED-9443-A2F6-F556F805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just use the library?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8D34A-74B1-FC4C-AA1D-6834D717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46D3-88F0-3A49-A6B7-1DEC14CD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 general, yes, it is best to use the library.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The library should be designed to be: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Careful with numerical precision,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Fast, and portable.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That being said, it is important for you to have some understanding of what goes into implementing mathematical functions.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Remember: </a:t>
            </a:r>
            <a:r>
              <a:rPr lang="en-US" sz="1900" i="1" dirty="0">
                <a:solidFill>
                  <a:srgbClr val="FFFFFF"/>
                </a:solidFill>
              </a:rPr>
              <a:t>There is no magic</a:t>
            </a:r>
            <a:r>
              <a:rPr lang="en-US" sz="1900" dirty="0">
                <a:solidFill>
                  <a:srgbClr val="FFFFFF"/>
                </a:solidFill>
              </a:rPr>
              <a:t>!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4E53-E91F-374C-9B51-0FD1198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4D54-4320-5A45-80AF-32907B41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2AEA7-16CB-284C-A266-B0FDE2C5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8AF1-44DE-F048-8ACB-B37F51C81574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7AF89-D901-6A43-AEE1-C57EF28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Trigonometric Functions</a:t>
            </a:r>
          </a:p>
        </p:txBody>
      </p:sp>
      <p:pic>
        <p:nvPicPr>
          <p:cNvPr id="21" name="Content Placeholder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C9129BB9-034F-124C-84B4-16D78A340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04401B-4756-7641-B9BE-7E8D2DF8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619885"/>
            <a:ext cx="3433324" cy="13733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picture containing outdoor object, dark, black&#10;&#10;Description automatically generated">
            <a:extLst>
              <a:ext uri="{FF2B5EF4-FFF2-40B4-BE49-F238E27FC236}">
                <a16:creationId xmlns:a16="http://schemas.microsoft.com/office/drawing/2014/main" id="{FD7265DF-90BE-0241-B5FC-B78C502A8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3627D-3993-FC45-B5FB-02C69097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5D91-61BA-C048-A13B-2FF7CE45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EC291-B37E-174E-9111-FC23470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3B60-D484-0A47-A1B0-8E071428AF0D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88CD-2793-9A40-BD77-9B18B68B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a real or complex valued function, and it is infinitely differentiable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sz="1800"/>
              </a:p>
              <a:p>
                <a:pPr lvl="1"/>
                <a:endParaRPr lang="en-US" sz="1800"/>
              </a:p>
              <a:p>
                <a:r>
                  <a:rPr lang="en-US" sz="1800"/>
                  <a:t>For example,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800"/>
                  <a:t> centered 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180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+…,  −∞&lt;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n old photo of a person&#10;&#10;Description automatically generated">
            <a:extLst>
              <a:ext uri="{FF2B5EF4-FFF2-40B4-BE49-F238E27FC236}">
                <a16:creationId xmlns:a16="http://schemas.microsoft.com/office/drawing/2014/main" id="{2B7DD195-501F-174A-AC34-FA6DD88A1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1" b="7514"/>
          <a:stretch/>
        </p:blipFill>
        <p:spPr>
          <a:xfrm>
            <a:off x="6750141" y="5736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E9872-F11C-0F43-A2DE-CA126B1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46585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3665-959F-0648-85F0-022E3F30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007D034-B69E-A742-8D96-D676D6BE536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8691-FA78-DF4C-B8A8-2B97669AA249}"/>
              </a:ext>
            </a:extLst>
          </p:cNvPr>
          <p:cNvSpPr txBox="1"/>
          <p:nvPr/>
        </p:nvSpPr>
        <p:spPr>
          <a:xfrm>
            <a:off x="6340839" y="765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DB5C-F306-1A44-9E7F-DA99571AF740}"/>
              </a:ext>
            </a:extLst>
          </p:cNvPr>
          <p:cNvSpPr txBox="1"/>
          <p:nvPr/>
        </p:nvSpPr>
        <p:spPr>
          <a:xfrm>
            <a:off x="7018643" y="5420567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 Taylor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17B5F7-3888-0049-AD9E-F9F4EE67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D609-9456-9144-9701-5868D36CD5E4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FA9B-DF51-C045-9400-24021F2F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Increasingly Better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DD38-0B82-7A48-8E8C-51BB424A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Each derivative adds a term to the approximating polynomial.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5660AD-3ABE-F543-AC39-7E37D6EB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E67A-75FB-E442-B1BD-4EBF9993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3674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5BBA-11F1-A146-AD63-ADD8FE3E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2597" y="6495246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F2CC-98EE-C543-9591-844F125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F83B-2A48-CA42-AB4C-9389509D149F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!&gt; 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, eventually (when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large enough), so: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smaller with each step (again, eventually)</a:t>
                </a:r>
              </a:p>
              <a:p>
                <a:pPr lvl="1"/>
                <a:r>
                  <a:rPr lang="en-US" sz="2000">
                    <a:solidFill>
                      <a:schemeClr val="bg1"/>
                    </a:solidFill>
                  </a:rPr>
                  <a:t>We can stop when it gets small enough that it is “good enough” for our computation.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93C4CFB-B2DF-0F4D-9AF6-55360E41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01" y="1957660"/>
            <a:ext cx="7221302" cy="2942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24DD-3DEB-CD40-B817-B31D1F1C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83673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8DBD-DF58-6F45-8473-65A7F9C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83673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E254-580D-A940-8FE2-F335F821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EA02-1C56-D342-9485-1A9CA88EC0FB}" type="datetime3">
              <a:rPr lang="en-US" smtClean="0"/>
              <a:t>22 January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1055</Words>
  <Application>Microsoft Macintosh PowerPoint</Application>
  <PresentationFormat>Widescreen</PresentationFormat>
  <Paragraphs>159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Numerical Computation</vt:lpstr>
      <vt:lpstr>Basic Arithmetic Operations</vt:lpstr>
      <vt:lpstr>Absolute Value</vt:lpstr>
      <vt:lpstr>Check the man page!</vt:lpstr>
      <vt:lpstr>Can I just use the library?</vt:lpstr>
      <vt:lpstr>Trigonometric Functions</vt:lpstr>
      <vt:lpstr>Taylor Series</vt:lpstr>
      <vt:lpstr>Increasingly Better Approximations</vt:lpstr>
      <vt:lpstr>Computing e^x</vt:lpstr>
      <vt:lpstr>Computing sin⁡(x)</vt:lpstr>
      <vt:lpstr>Computing the Terms </vt:lpstr>
      <vt:lpstr>Padé Approximants</vt:lpstr>
      <vt:lpstr>What happens if the series converges too slowly?</vt:lpstr>
      <vt:lpstr>log⁡(x) using Newton’s Method</vt:lpstr>
      <vt:lpstr>√n using a Newton Iterate</vt:lpstr>
      <vt:lpstr>What do we know?</vt:lpstr>
      <vt:lpstr>What should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</dc:title>
  <dc:creator>Darrell Long</dc:creator>
  <cp:lastModifiedBy>Darrell Long</cp:lastModifiedBy>
  <cp:revision>1</cp:revision>
  <dcterms:created xsi:type="dcterms:W3CDTF">2020-01-22T18:28:15Z</dcterms:created>
  <dcterms:modified xsi:type="dcterms:W3CDTF">2020-01-22T18:28:24Z</dcterms:modified>
</cp:coreProperties>
</file>